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80" r:id="rId12"/>
    <p:sldId id="267" r:id="rId13"/>
    <p:sldId id="268" r:id="rId14"/>
    <p:sldId id="269" r:id="rId15"/>
    <p:sldId id="270" r:id="rId16"/>
    <p:sldId id="281" r:id="rId17"/>
    <p:sldId id="271" r:id="rId18"/>
    <p:sldId id="275" r:id="rId19"/>
    <p:sldId id="274" r:id="rId20"/>
    <p:sldId id="272" r:id="rId21"/>
    <p:sldId id="273" r:id="rId22"/>
    <p:sldId id="283" r:id="rId23"/>
    <p:sldId id="276" r:id="rId24"/>
    <p:sldId id="27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9996"/>
    <a:srgbClr val="12A732"/>
    <a:srgbClr val="619DFF"/>
    <a:srgbClr val="F97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3C5BB3-FD2F-4B5C-A101-3F74354958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80E4A-D9D1-4B4F-AB89-FE47527E115F}">
      <dgm:prSet/>
      <dgm:spPr/>
      <dgm:t>
        <a:bodyPr/>
        <a:lstStyle/>
        <a:p>
          <a:r>
            <a:rPr lang="uk-UA" dirty="0"/>
            <a:t>Західні регіони Америки «більш агресивні» ніж інші.</a:t>
          </a:r>
          <a:endParaRPr lang="en-US" dirty="0"/>
        </a:p>
      </dgm:t>
    </dgm:pt>
    <dgm:pt modelId="{AF551136-3BB7-4C74-B1B9-437E0958999E}" type="parTrans" cxnId="{316993BD-D20B-4E8B-8144-8DA59744575A}">
      <dgm:prSet/>
      <dgm:spPr/>
      <dgm:t>
        <a:bodyPr/>
        <a:lstStyle/>
        <a:p>
          <a:endParaRPr lang="en-US"/>
        </a:p>
      </dgm:t>
    </dgm:pt>
    <dgm:pt modelId="{9A081EBC-3378-47F0-A347-9E6A6ACE5D66}" type="sibTrans" cxnId="{316993BD-D20B-4E8B-8144-8DA59744575A}">
      <dgm:prSet/>
      <dgm:spPr/>
      <dgm:t>
        <a:bodyPr/>
        <a:lstStyle/>
        <a:p>
          <a:endParaRPr lang="en-US"/>
        </a:p>
      </dgm:t>
    </dgm:pt>
    <dgm:pt modelId="{99B001DD-3576-4D95-B864-D6668A728252}">
      <dgm:prSet/>
      <dgm:spPr/>
      <dgm:t>
        <a:bodyPr/>
        <a:lstStyle/>
        <a:p>
          <a:r>
            <a:rPr lang="uk-UA" dirty="0"/>
            <a:t>Діти складають помітно меншу частку серед учасників інцидентів.</a:t>
          </a:r>
          <a:endParaRPr lang="en-US" dirty="0"/>
        </a:p>
      </dgm:t>
    </dgm:pt>
    <dgm:pt modelId="{35EA2F41-B8B1-4667-8433-8AFF32E90F5F}" type="parTrans" cxnId="{54890F37-FAAF-439F-AEBA-4244514E8CAB}">
      <dgm:prSet/>
      <dgm:spPr/>
      <dgm:t>
        <a:bodyPr/>
        <a:lstStyle/>
        <a:p>
          <a:endParaRPr lang="en-US"/>
        </a:p>
      </dgm:t>
    </dgm:pt>
    <dgm:pt modelId="{D9CE88D6-4BED-4D3B-9841-808F34277FD3}" type="sibTrans" cxnId="{54890F37-FAAF-439F-AEBA-4244514E8CAB}">
      <dgm:prSet/>
      <dgm:spPr/>
      <dgm:t>
        <a:bodyPr/>
        <a:lstStyle/>
        <a:p>
          <a:endParaRPr lang="en-US"/>
        </a:p>
      </dgm:t>
    </dgm:pt>
    <dgm:pt modelId="{27569BAE-C5CC-4F6F-86B5-A67EEB2428CC}">
      <dgm:prSet/>
      <dgm:spPr/>
      <dgm:t>
        <a:bodyPr/>
        <a:lstStyle/>
        <a:p>
          <a:r>
            <a:rPr lang="uk-UA" dirty="0"/>
            <a:t>Скоріш за все осінь найбільш зайнята пора року для поліції.</a:t>
          </a:r>
          <a:endParaRPr lang="en-US" dirty="0"/>
        </a:p>
      </dgm:t>
    </dgm:pt>
    <dgm:pt modelId="{BDAE1B83-C883-47BE-899B-61B91640A107}" type="parTrans" cxnId="{5B886335-0112-42F2-AB55-25B33C97E10D}">
      <dgm:prSet/>
      <dgm:spPr/>
      <dgm:t>
        <a:bodyPr/>
        <a:lstStyle/>
        <a:p>
          <a:endParaRPr lang="en-US"/>
        </a:p>
      </dgm:t>
    </dgm:pt>
    <dgm:pt modelId="{C62155D2-380F-4522-961E-BACA3684D415}" type="sibTrans" cxnId="{5B886335-0112-42F2-AB55-25B33C97E10D}">
      <dgm:prSet/>
      <dgm:spPr/>
      <dgm:t>
        <a:bodyPr/>
        <a:lstStyle/>
        <a:p>
          <a:endParaRPr lang="en-US"/>
        </a:p>
      </dgm:t>
    </dgm:pt>
    <dgm:pt modelId="{4F3CB5A3-D266-4139-A28F-D805E9B221F8}" type="pres">
      <dgm:prSet presAssocID="{6C3C5BB3-FD2F-4B5C-A101-3F74354958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1BC9A41-5920-43E8-8E5C-39237F001F91}" type="pres">
      <dgm:prSet presAssocID="{65280E4A-D9D1-4B4F-AB89-FE47527E11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96EDCD-FDCE-4F01-8963-D93AF018DB06}" type="pres">
      <dgm:prSet presAssocID="{9A081EBC-3378-47F0-A347-9E6A6ACE5D66}" presName="spacer" presStyleCnt="0"/>
      <dgm:spPr/>
    </dgm:pt>
    <dgm:pt modelId="{BD8CE470-D5A4-4BC7-99B3-E01AF68137A1}" type="pres">
      <dgm:prSet presAssocID="{99B001DD-3576-4D95-B864-D6668A72825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465872-7A7E-41C4-9EC4-7E44AEA2B1BD}" type="pres">
      <dgm:prSet presAssocID="{D9CE88D6-4BED-4D3B-9841-808F34277FD3}" presName="spacer" presStyleCnt="0"/>
      <dgm:spPr/>
    </dgm:pt>
    <dgm:pt modelId="{C4608399-4BB7-49CA-BD4F-72B4CCE9CA4D}" type="pres">
      <dgm:prSet presAssocID="{27569BAE-C5CC-4F6F-86B5-A67EEB2428C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AD8A8B0-91E0-42D8-89A6-2C7F8A6B316B}" type="presOf" srcId="{99B001DD-3576-4D95-B864-D6668A728252}" destId="{BD8CE470-D5A4-4BC7-99B3-E01AF68137A1}" srcOrd="0" destOrd="0" presId="urn:microsoft.com/office/officeart/2005/8/layout/vList2"/>
    <dgm:cxn modelId="{54890F37-FAAF-439F-AEBA-4244514E8CAB}" srcId="{6C3C5BB3-FD2F-4B5C-A101-3F74354958A4}" destId="{99B001DD-3576-4D95-B864-D6668A728252}" srcOrd="1" destOrd="0" parTransId="{35EA2F41-B8B1-4667-8433-8AFF32E90F5F}" sibTransId="{D9CE88D6-4BED-4D3B-9841-808F34277FD3}"/>
    <dgm:cxn modelId="{3AEA96F7-CA1D-4D4E-BD99-5BE8CC22F322}" type="presOf" srcId="{6C3C5BB3-FD2F-4B5C-A101-3F74354958A4}" destId="{4F3CB5A3-D266-4139-A28F-D805E9B221F8}" srcOrd="0" destOrd="0" presId="urn:microsoft.com/office/officeart/2005/8/layout/vList2"/>
    <dgm:cxn modelId="{F7830D28-F980-4BA4-8B8C-E09F2E122864}" type="presOf" srcId="{65280E4A-D9D1-4B4F-AB89-FE47527E115F}" destId="{B1BC9A41-5920-43E8-8E5C-39237F001F91}" srcOrd="0" destOrd="0" presId="urn:microsoft.com/office/officeart/2005/8/layout/vList2"/>
    <dgm:cxn modelId="{316993BD-D20B-4E8B-8144-8DA59744575A}" srcId="{6C3C5BB3-FD2F-4B5C-A101-3F74354958A4}" destId="{65280E4A-D9D1-4B4F-AB89-FE47527E115F}" srcOrd="0" destOrd="0" parTransId="{AF551136-3BB7-4C74-B1B9-437E0958999E}" sibTransId="{9A081EBC-3378-47F0-A347-9E6A6ACE5D66}"/>
    <dgm:cxn modelId="{52881649-04A7-4E01-B356-3F01ABAD6FF0}" type="presOf" srcId="{27569BAE-C5CC-4F6F-86B5-A67EEB2428CC}" destId="{C4608399-4BB7-49CA-BD4F-72B4CCE9CA4D}" srcOrd="0" destOrd="0" presId="urn:microsoft.com/office/officeart/2005/8/layout/vList2"/>
    <dgm:cxn modelId="{5B886335-0112-42F2-AB55-25B33C97E10D}" srcId="{6C3C5BB3-FD2F-4B5C-A101-3F74354958A4}" destId="{27569BAE-C5CC-4F6F-86B5-A67EEB2428CC}" srcOrd="2" destOrd="0" parTransId="{BDAE1B83-C883-47BE-899B-61B91640A107}" sibTransId="{C62155D2-380F-4522-961E-BACA3684D415}"/>
    <dgm:cxn modelId="{3470D8EA-5A66-4D66-B5D0-85F03666143F}" type="presParOf" srcId="{4F3CB5A3-D266-4139-A28F-D805E9B221F8}" destId="{B1BC9A41-5920-43E8-8E5C-39237F001F91}" srcOrd="0" destOrd="0" presId="urn:microsoft.com/office/officeart/2005/8/layout/vList2"/>
    <dgm:cxn modelId="{8CE39EF3-BCF9-4749-93F9-809EED873AF6}" type="presParOf" srcId="{4F3CB5A3-D266-4139-A28F-D805E9B221F8}" destId="{2996EDCD-FDCE-4F01-8963-D93AF018DB06}" srcOrd="1" destOrd="0" presId="urn:microsoft.com/office/officeart/2005/8/layout/vList2"/>
    <dgm:cxn modelId="{34EE9DBA-7A23-4BC0-AABF-DEF01CE5E4D1}" type="presParOf" srcId="{4F3CB5A3-D266-4139-A28F-D805E9B221F8}" destId="{BD8CE470-D5A4-4BC7-99B3-E01AF68137A1}" srcOrd="2" destOrd="0" presId="urn:microsoft.com/office/officeart/2005/8/layout/vList2"/>
    <dgm:cxn modelId="{0A5607BA-4575-4983-A648-36C755ED6554}" type="presParOf" srcId="{4F3CB5A3-D266-4139-A28F-D805E9B221F8}" destId="{59465872-7A7E-41C4-9EC4-7E44AEA2B1BD}" srcOrd="3" destOrd="0" presId="urn:microsoft.com/office/officeart/2005/8/layout/vList2"/>
    <dgm:cxn modelId="{58D05FEB-2AE7-4081-A4A3-60526D7F9C9B}" type="presParOf" srcId="{4F3CB5A3-D266-4139-A28F-D805E9B221F8}" destId="{C4608399-4BB7-49CA-BD4F-72B4CCE9CA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C9A41-5920-43E8-8E5C-39237F001F91}">
      <dsp:nvSpPr>
        <dsp:cNvPr id="0" name=""/>
        <dsp:cNvSpPr/>
      </dsp:nvSpPr>
      <dsp:spPr>
        <a:xfrm>
          <a:off x="0" y="356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Західні регіони Америки «більш агресивні» ніж інші.</a:t>
          </a:r>
          <a:endParaRPr lang="en-US" sz="2900" kern="1200" dirty="0"/>
        </a:p>
      </dsp:txBody>
      <dsp:txXfrm>
        <a:off x="76191" y="111840"/>
        <a:ext cx="4475274" cy="1408398"/>
      </dsp:txXfrm>
    </dsp:sp>
    <dsp:sp modelId="{BD8CE470-D5A4-4BC7-99B3-E01AF68137A1}">
      <dsp:nvSpPr>
        <dsp:cNvPr id="0" name=""/>
        <dsp:cNvSpPr/>
      </dsp:nvSpPr>
      <dsp:spPr>
        <a:xfrm>
          <a:off x="0" y="16799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Діти складають помітно меншу частку серед учасників інцидентів.</a:t>
          </a:r>
          <a:endParaRPr lang="en-US" sz="2900" kern="1200" dirty="0"/>
        </a:p>
      </dsp:txBody>
      <dsp:txXfrm>
        <a:off x="76191" y="1756140"/>
        <a:ext cx="4475274" cy="1408398"/>
      </dsp:txXfrm>
    </dsp:sp>
    <dsp:sp modelId="{C4608399-4BB7-49CA-BD4F-72B4CCE9CA4D}">
      <dsp:nvSpPr>
        <dsp:cNvPr id="0" name=""/>
        <dsp:cNvSpPr/>
      </dsp:nvSpPr>
      <dsp:spPr>
        <a:xfrm>
          <a:off x="0" y="33242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Скоріш за все осінь найбільш зайнята пора року для поліції.</a:t>
          </a:r>
          <a:endParaRPr lang="en-US" sz="2900" kern="1200" dirty="0"/>
        </a:p>
      </dsp:txBody>
      <dsp:txXfrm>
        <a:off x="76191" y="3400440"/>
        <a:ext cx="4475274" cy="140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570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9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002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032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09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053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40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47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651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865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919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EF82FF8-C6E5-4B79-93E7-3A3DC5271583}" type="datetimeFigureOut">
              <a:rPr lang="uk-UA" smtClean="0"/>
              <a:t>03.04.2023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192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lossary of Basic Firearm Terms | The Range 702">
            <a:extLst>
              <a:ext uri="{FF2B5EF4-FFF2-40B4-BE49-F238E27FC236}">
                <a16:creationId xmlns:a16="http://schemas.microsoft.com/office/drawing/2014/main" id="{B39492C1-D58A-1C8E-BA50-0927FBF72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5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3202F-266A-5211-9C96-6D3D6AFA0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082" y="758179"/>
            <a:ext cx="7920431" cy="3518198"/>
          </a:xfrm>
        </p:spPr>
        <p:txBody>
          <a:bodyPr anchor="t">
            <a:normAutofit/>
          </a:bodyPr>
          <a:lstStyle/>
          <a:p>
            <a:pPr marL="457200" lvl="1" indent="-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«</a:t>
            </a:r>
            <a:r>
              <a:rPr kumimoji="0" lang="uk-UA" altLang="uk-UA" sz="6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Рішучі дії звучать голосніше за слова</a:t>
            </a: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»</a:t>
            </a:r>
            <a:b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</a:b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– </a:t>
            </a:r>
            <a:r>
              <a:rPr kumimoji="0" lang="uk-UA" altLang="uk-UA" sz="4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Крейг</a:t>
            </a: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 Робертс</a:t>
            </a:r>
            <a:endParaRPr kumimoji="0" lang="uk-UA" altLang="uk-UA" sz="6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4C0650-8854-C457-4B5F-B7BB39EAE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9201" y="4521767"/>
            <a:ext cx="6150624" cy="1578054"/>
          </a:xfrm>
        </p:spPr>
        <p:txBody>
          <a:bodyPr anchor="b">
            <a:normAutofit/>
          </a:bodyPr>
          <a:lstStyle/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sz="36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uk-UA" sz="36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Розвідковий</a:t>
            </a: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аналіз </a:t>
            </a: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данних</a:t>
            </a:r>
            <a:endParaRPr lang="uk-UA" sz="24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uk-UA" sz="2400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оманда 3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984DA9-84E4-63EC-5DCD-C6B0B9350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6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5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" name="Rectangle 205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2" name="Rectangle 205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73" name="Group 206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74" name="Rectangle 2064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29468-5A50-A58B-B168-5188EE0E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163" y="1654904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 err="1">
                <a:solidFill>
                  <a:schemeClr val="tx1"/>
                </a:solidFill>
                <a:effectLst/>
              </a:rPr>
              <a:t>Обробка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4200" dirty="0">
                <a:solidFill>
                  <a:schemeClr val="tx1"/>
                </a:solidFill>
                <a:effectLst/>
              </a:rPr>
              <a:t>,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приведення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їх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до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більш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практичної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форми</a:t>
            </a:r>
            <a:r>
              <a:rPr lang="en-US" sz="4200" dirty="0">
                <a:solidFill>
                  <a:schemeClr val="tx1"/>
                </a:solidFill>
                <a:effectLst/>
              </a:rPr>
              <a:t>.</a:t>
            </a:r>
            <a:endParaRPr lang="en-US" sz="4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o you work for your data or does data work for you? | Tech - Leviy">
            <a:extLst>
              <a:ext uri="{FF2B5EF4-FFF2-40B4-BE49-F238E27FC236}">
                <a16:creationId xmlns:a16="http://schemas.microsoft.com/office/drawing/2014/main" id="{9F1C5ED8-6DC7-7883-9AB6-14780AD62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3" r="20557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Freeform: Shape 2066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14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517E3-A8D9-ED8F-CC69-99FDBDDDB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34109"/>
            <a:ext cx="10058400" cy="1609344"/>
          </a:xfrm>
        </p:spPr>
        <p:txBody>
          <a:bodyPr/>
          <a:lstStyle/>
          <a:p>
            <a:r>
              <a:rPr lang="uk-UA" dirty="0"/>
              <a:t>Опис Полів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5825E-3646-07E8-8473-A1E20735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09" y="594359"/>
            <a:ext cx="5142681" cy="47312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1BE7DA-33DB-C018-D4D2-63B807F3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4" y="2795582"/>
            <a:ext cx="6023918" cy="253004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8C1F366-6D3C-8216-AD9F-ED4038CE0F29}"/>
              </a:ext>
            </a:extLst>
          </p:cNvPr>
          <p:cNvCxnSpPr/>
          <p:nvPr/>
        </p:nvCxnSpPr>
        <p:spPr>
          <a:xfrm>
            <a:off x="242904" y="5771535"/>
            <a:ext cx="1164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79C590-5460-21B1-C50A-F2BB57A9AE1C}"/>
              </a:ext>
            </a:extLst>
          </p:cNvPr>
          <p:cNvSpPr/>
          <p:nvPr/>
        </p:nvSpPr>
        <p:spPr>
          <a:xfrm>
            <a:off x="1066800" y="1091381"/>
            <a:ext cx="4222955" cy="1071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2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5E33-1F28-8F91-4073-4E9FC5A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7" y="512300"/>
            <a:ext cx="5188624" cy="1831344"/>
          </a:xfrm>
        </p:spPr>
        <p:txBody>
          <a:bodyPr>
            <a:normAutofit/>
          </a:bodyPr>
          <a:lstStyle/>
          <a:p>
            <a:r>
              <a:rPr lang="uk-UA" sz="4100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Основні характеристики очищених даних:</a:t>
            </a:r>
            <a:endParaRPr lang="uk-UA" sz="4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65A8F-DE60-64B6-C133-3B7C1467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91" y="2514598"/>
            <a:ext cx="5192985" cy="365760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колонок складала: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 спочатку було 29 колонок які містились у одній таблиці. Потім ми розбили наш </a:t>
            </a:r>
            <a:r>
              <a:rPr lang="uk-UA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три таблиці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(13 колонок)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incidents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(19 колонок) 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 колонок). 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рядків складала: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 очищення кількість рядків складає: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Data Scientist: все о профессии от навыков до зарплаты — Work.ua">
            <a:extLst>
              <a:ext uri="{FF2B5EF4-FFF2-40B4-BE49-F238E27FC236}">
                <a16:creationId xmlns:a16="http://schemas.microsoft.com/office/drawing/2014/main" id="{B88C3F92-472D-27DB-9D13-FCA31F7E8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1" name="Oval 4110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4893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6FA94-9466-36FF-9EFE-8D1ECEFA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19" y="720071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>
                <a:solidFill>
                  <a:schemeClr val="tx1"/>
                </a:solidFill>
              </a:rPr>
              <a:t>Результати дослідження</a:t>
            </a:r>
          </a:p>
        </p:txBody>
      </p:sp>
      <p:pic>
        <p:nvPicPr>
          <p:cNvPr id="3074" name="Picture 2" descr="11 Best Data Science Certifications to Boost Your Career">
            <a:extLst>
              <a:ext uri="{FF2B5EF4-FFF2-40B4-BE49-F238E27FC236}">
                <a16:creationId xmlns:a16="http://schemas.microsoft.com/office/drawing/2014/main" id="{9B0E4F81-5CF5-9242-4D4F-766E540C3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r="1997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41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A65C8-D8E1-944F-9F13-E8A4167D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8" y="-22869"/>
            <a:ext cx="9431004" cy="1442715"/>
          </a:xfrm>
        </p:spPr>
        <p:txBody>
          <a:bodyPr>
            <a:noAutofit/>
          </a:bodyPr>
          <a:lstStyle/>
          <a:p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Який самий небезпечний штат?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2F045-D515-2F95-D038-5199DD66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031" y="2570440"/>
            <a:ext cx="2664541" cy="1992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Попередньо  ми висунули гіпотезу, що західні регіони Америки «більш агресивні» </a:t>
            </a:r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інші.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63143-5423-4CDA-C94E-CA44DFAEB24B}"/>
              </a:ext>
            </a:extLst>
          </p:cNvPr>
          <p:cNvSpPr txBox="1"/>
          <p:nvPr/>
        </p:nvSpPr>
        <p:spPr>
          <a:xfrm>
            <a:off x="1907459" y="5897162"/>
            <a:ext cx="397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кожному штаті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EA4AB3-BEEB-D023-6C9D-B8BEAB97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8" y="1779639"/>
            <a:ext cx="8399912" cy="398851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0E7395-2BB3-DF9E-52A7-D66AF911D85D}"/>
              </a:ext>
            </a:extLst>
          </p:cNvPr>
          <p:cNvCxnSpPr/>
          <p:nvPr/>
        </p:nvCxnSpPr>
        <p:spPr>
          <a:xfrm>
            <a:off x="432619" y="1160206"/>
            <a:ext cx="8013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2E7D07-0FEF-38AE-1D76-F906714772BA}"/>
              </a:ext>
            </a:extLst>
          </p:cNvPr>
          <p:cNvSpPr/>
          <p:nvPr/>
        </p:nvSpPr>
        <p:spPr>
          <a:xfrm>
            <a:off x="8927689" y="2320413"/>
            <a:ext cx="45719" cy="1946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A1FA2D-96F7-F54A-605C-BBB0F3DD601B}"/>
              </a:ext>
            </a:extLst>
          </p:cNvPr>
          <p:cNvSpPr/>
          <p:nvPr/>
        </p:nvSpPr>
        <p:spPr>
          <a:xfrm rot="5400000">
            <a:off x="10237100" y="999696"/>
            <a:ext cx="45719" cy="266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2BE939-F0DD-9B40-3422-225D9B29955D}"/>
              </a:ext>
            </a:extLst>
          </p:cNvPr>
          <p:cNvSpPr/>
          <p:nvPr/>
        </p:nvSpPr>
        <p:spPr>
          <a:xfrm>
            <a:off x="5840361" y="5866030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C3AF61-F39B-1B93-C104-E1D65E1FFDA9}"/>
              </a:ext>
            </a:extLst>
          </p:cNvPr>
          <p:cNvSpPr/>
          <p:nvPr/>
        </p:nvSpPr>
        <p:spPr>
          <a:xfrm rot="5400000" flipH="1">
            <a:off x="3873910" y="4386212"/>
            <a:ext cx="45719" cy="3978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C986834-8DC0-0AB3-D968-07EE7D218452}"/>
              </a:ext>
            </a:extLst>
          </p:cNvPr>
          <p:cNvSpPr/>
          <p:nvPr/>
        </p:nvSpPr>
        <p:spPr>
          <a:xfrm flipH="1">
            <a:off x="251900" y="1612266"/>
            <a:ext cx="45719" cy="413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913C160-004A-BA8A-1E28-81530948936F}"/>
              </a:ext>
            </a:extLst>
          </p:cNvPr>
          <p:cNvSpPr/>
          <p:nvPr/>
        </p:nvSpPr>
        <p:spPr>
          <a:xfrm rot="5400000">
            <a:off x="3852226" y="-1984616"/>
            <a:ext cx="45719" cy="724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936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EC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6AE6C-38FE-07F0-8334-82CD6D530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74" y="642294"/>
            <a:ext cx="10577744" cy="494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02B21-8844-2EDA-7896-739C53B18E35}"/>
              </a:ext>
            </a:extLst>
          </p:cNvPr>
          <p:cNvSpPr txBox="1"/>
          <p:nvPr/>
        </p:nvSpPr>
        <p:spPr>
          <a:xfrm>
            <a:off x="3350797" y="5749621"/>
            <a:ext cx="557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Підрахунок кількості інцидентів на особу по штатах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0FB0B9-91E0-F07B-3B13-F6F5A91B0A97}"/>
              </a:ext>
            </a:extLst>
          </p:cNvPr>
          <p:cNvSpPr/>
          <p:nvPr/>
        </p:nvSpPr>
        <p:spPr>
          <a:xfrm>
            <a:off x="8652387" y="5713797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97FFCD-3ACE-4E6F-9572-7495E92CA291}"/>
              </a:ext>
            </a:extLst>
          </p:cNvPr>
          <p:cNvSpPr/>
          <p:nvPr/>
        </p:nvSpPr>
        <p:spPr>
          <a:xfrm rot="5400000">
            <a:off x="6060092" y="3596828"/>
            <a:ext cx="45719" cy="5243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58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Rectangle 5126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Красная кнопка над картой штата невада сша. 3d рендеринг | Премиум Фото">
            <a:extLst>
              <a:ext uri="{FF2B5EF4-FFF2-40B4-BE49-F238E27FC236}">
                <a16:creationId xmlns:a16="http://schemas.microsoft.com/office/drawing/2014/main" id="{2C93E0A9-D656-9F37-A776-3DE26DC1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025336"/>
            <a:ext cx="6882269" cy="48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9E7F046-58E4-E7A6-7EAE-F09CE629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605" y="1779639"/>
            <a:ext cx="3529779" cy="4392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Як ми бачимо західні штати найбільш темні, а </a:t>
            </a:r>
            <a:r>
              <a:rPr lang="uk-UA" sz="2400" i="1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найбільш небезпечним є штат Невада.</a:t>
            </a:r>
            <a:endParaRPr lang="uk-UA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latin typeface="+mj-lt"/>
            </a:endParaRPr>
          </a:p>
          <a:p>
            <a:pPr marL="0" indent="0">
              <a:buNone/>
            </a:pPr>
            <a:r>
              <a:rPr lang="uk-UA" sz="1800" dirty="0">
                <a:latin typeface="+mj-lt"/>
              </a:rPr>
              <a:t>Це може бути пов'язано з декількома фактами, по-перше кількістю населення, в Неваді доволі воно маленьке, по-друге з рівнем злочинності </a:t>
            </a:r>
          </a:p>
        </p:txBody>
      </p:sp>
      <p:grpSp>
        <p:nvGrpSpPr>
          <p:cNvPr id="5140" name="Group 5128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130" name="Oval 5129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41" name="Oval 5130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28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99A27-A253-D057-3F1A-956B8753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>
                <a:effectLst/>
              </a:rPr>
              <a:t>Кого більше арештують, вбивають, калічать, та хто залишається неушкодженим?</a:t>
            </a:r>
            <a:endParaRPr lang="en-US" sz="2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F19E8-5667-F718-3EA8-A27C191E36BC}"/>
              </a:ext>
            </a:extLst>
          </p:cNvPr>
          <p:cNvSpPr txBox="1"/>
          <p:nvPr/>
        </p:nvSpPr>
        <p:spPr>
          <a:xfrm>
            <a:off x="6346458" y="4239004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 err="1">
                <a:effectLst/>
              </a:rPr>
              <a:t>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висували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гіпотезу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що</a:t>
            </a:r>
            <a:r>
              <a:rPr lang="en-US" dirty="0">
                <a:effectLst/>
              </a:rPr>
              <a:t> </a:t>
            </a:r>
            <a:r>
              <a:rPr lang="en-US" dirty="0" err="1"/>
              <a:t>діти</a:t>
            </a:r>
            <a:r>
              <a:rPr lang="uk-UA" dirty="0"/>
              <a:t> складають помітно меншу частку серед учасників інцидентів і не дивлячись на те що це твердження близьке до правди відсоток дітей серед поранених </a:t>
            </a:r>
            <a:r>
              <a:rPr lang="uk-UA"/>
              <a:t>та серед </a:t>
            </a:r>
            <a:r>
              <a:rPr lang="uk-UA" dirty="0"/>
              <a:t>вбитих значно перевищує очікувані результати</a:t>
            </a:r>
            <a:r>
              <a:rPr lang="en-US" dirty="0">
                <a:effectLst/>
              </a:rPr>
              <a:t>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AE224-5DD4-C78D-03CB-41D44322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3" y="262925"/>
            <a:ext cx="3046450" cy="29102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A46F88-CC3D-A1A7-A1C4-A2E05C431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099" y="295073"/>
            <a:ext cx="2834040" cy="28459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FA10250-FFC1-5C56-E50D-DCB40859F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369" y="360286"/>
            <a:ext cx="2740530" cy="284593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053C9DF-2890-B59E-2813-FAE2BA9F3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542" y="360286"/>
            <a:ext cx="2897383" cy="284593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663B813-94FA-8A14-2FC4-E1109209A254}"/>
              </a:ext>
            </a:extLst>
          </p:cNvPr>
          <p:cNvSpPr/>
          <p:nvPr/>
        </p:nvSpPr>
        <p:spPr>
          <a:xfrm>
            <a:off x="1295435" y="3446765"/>
            <a:ext cx="265471" cy="261196"/>
          </a:xfrm>
          <a:prstGeom prst="rect">
            <a:avLst/>
          </a:prstGeom>
          <a:solidFill>
            <a:srgbClr val="F976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28948D5-E7F5-BC85-3137-86BAB6C4C02F}"/>
              </a:ext>
            </a:extLst>
          </p:cNvPr>
          <p:cNvSpPr/>
          <p:nvPr/>
        </p:nvSpPr>
        <p:spPr>
          <a:xfrm>
            <a:off x="7637229" y="3446765"/>
            <a:ext cx="265471" cy="26119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99A750D-3C6B-7DCC-292B-3FE2D0289C41}"/>
              </a:ext>
            </a:extLst>
          </p:cNvPr>
          <p:cNvSpPr/>
          <p:nvPr/>
        </p:nvSpPr>
        <p:spPr>
          <a:xfrm>
            <a:off x="5832954" y="3446765"/>
            <a:ext cx="265471" cy="261196"/>
          </a:xfrm>
          <a:prstGeom prst="rect">
            <a:avLst/>
          </a:prstGeom>
          <a:solidFill>
            <a:srgbClr val="12A7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5C13A6-7BBE-132C-19EC-D640E4FCA61B}"/>
              </a:ext>
            </a:extLst>
          </p:cNvPr>
          <p:cNvSpPr/>
          <p:nvPr/>
        </p:nvSpPr>
        <p:spPr>
          <a:xfrm>
            <a:off x="3483694" y="3446765"/>
            <a:ext cx="265471" cy="261196"/>
          </a:xfrm>
          <a:prstGeom prst="rect">
            <a:avLst/>
          </a:prstGeom>
          <a:solidFill>
            <a:srgbClr val="619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D585B-12D6-753D-AEEB-92F9B1279990}"/>
              </a:ext>
            </a:extLst>
          </p:cNvPr>
          <p:cNvSpPr txBox="1"/>
          <p:nvPr/>
        </p:nvSpPr>
        <p:spPr>
          <a:xfrm>
            <a:off x="1657518" y="3369187"/>
            <a:ext cx="171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Дорослі 18+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01F727-C727-414D-BB17-680DD1F10297}"/>
              </a:ext>
            </a:extLst>
          </p:cNvPr>
          <p:cNvSpPr txBox="1"/>
          <p:nvPr/>
        </p:nvSpPr>
        <p:spPr>
          <a:xfrm>
            <a:off x="3815764" y="3369187"/>
            <a:ext cx="18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Підлітки 12-17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265212-CB3D-7F3D-E401-BBD6D8E08ECF}"/>
              </a:ext>
            </a:extLst>
          </p:cNvPr>
          <p:cNvSpPr txBox="1"/>
          <p:nvPr/>
        </p:nvSpPr>
        <p:spPr>
          <a:xfrm>
            <a:off x="8099395" y="3369187"/>
            <a:ext cx="11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Невідомо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B2529B-A612-E6AC-8E4E-A873488378E8}"/>
              </a:ext>
            </a:extLst>
          </p:cNvPr>
          <p:cNvSpPr txBox="1"/>
          <p:nvPr/>
        </p:nvSpPr>
        <p:spPr>
          <a:xfrm>
            <a:off x="6247186" y="3369187"/>
            <a:ext cx="119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Діти 0-11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742BE7A-344D-6427-EFEB-C4BA05429D6A}"/>
              </a:ext>
            </a:extLst>
          </p:cNvPr>
          <p:cNvSpPr/>
          <p:nvPr/>
        </p:nvSpPr>
        <p:spPr>
          <a:xfrm>
            <a:off x="134293" y="173810"/>
            <a:ext cx="563798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BF29A3D-7004-67B7-C9B7-0FD6B2E29500}"/>
              </a:ext>
            </a:extLst>
          </p:cNvPr>
          <p:cNvSpPr/>
          <p:nvPr/>
        </p:nvSpPr>
        <p:spPr>
          <a:xfrm>
            <a:off x="2948286" y="173809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EBA0698-9335-86B1-CC3E-471F1FA0FE85}"/>
              </a:ext>
            </a:extLst>
          </p:cNvPr>
          <p:cNvSpPr/>
          <p:nvPr/>
        </p:nvSpPr>
        <p:spPr>
          <a:xfrm>
            <a:off x="5980042" y="227280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828023B-DCE5-4BCB-A789-0989C05632A5}"/>
              </a:ext>
            </a:extLst>
          </p:cNvPr>
          <p:cNvSpPr/>
          <p:nvPr/>
        </p:nvSpPr>
        <p:spPr>
          <a:xfrm>
            <a:off x="8886129" y="227279"/>
            <a:ext cx="589152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4839D75-EF92-AD6E-A287-4DF18142E8FD}"/>
              </a:ext>
            </a:extLst>
          </p:cNvPr>
          <p:cNvCxnSpPr>
            <a:cxnSpLocks/>
          </p:cNvCxnSpPr>
          <p:nvPr/>
        </p:nvCxnSpPr>
        <p:spPr>
          <a:xfrm>
            <a:off x="3106994" y="629264"/>
            <a:ext cx="0" cy="24384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58B1CF0A-C5F2-6776-7410-315E9DE30B5B}"/>
              </a:ext>
            </a:extLst>
          </p:cNvPr>
          <p:cNvCxnSpPr>
            <a:cxnSpLocks/>
          </p:cNvCxnSpPr>
          <p:nvPr/>
        </p:nvCxnSpPr>
        <p:spPr>
          <a:xfrm>
            <a:off x="6061588" y="630620"/>
            <a:ext cx="0" cy="25103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BBCB7B5-47D0-0AFC-AE34-310D86B27771}"/>
              </a:ext>
            </a:extLst>
          </p:cNvPr>
          <p:cNvCxnSpPr>
            <a:cxnSpLocks/>
          </p:cNvCxnSpPr>
          <p:nvPr/>
        </p:nvCxnSpPr>
        <p:spPr>
          <a:xfrm>
            <a:off x="9156125" y="694477"/>
            <a:ext cx="24580" cy="244653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2638B46-2EEC-306E-377D-23F6C19B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3" y="407534"/>
            <a:ext cx="12126497" cy="63182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94627-7473-70B6-D31C-D8245767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80" y="5581774"/>
            <a:ext cx="6913945" cy="744400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штатах по віковим групам</a:t>
            </a:r>
            <a:r>
              <a:rPr lang="uk-UA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5988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E7D55-8863-D145-BAD4-1913500E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Гістограмма кількості поранених до їх віку</a:t>
            </a:r>
            <a:b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</a:br>
            <a:endParaRPr lang="en-US" sz="29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DB918-890B-7476-36BC-454472949A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3"/>
          <a:stretch/>
        </p:blipFill>
        <p:spPr bwMode="auto">
          <a:xfrm>
            <a:off x="1048173" y="1517839"/>
            <a:ext cx="6709281" cy="4172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594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94732-6212-A4AC-E008-34C243DD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 fontScale="90000"/>
          </a:bodyPr>
          <a:lstStyle/>
          <a:p>
            <a:r>
              <a:rPr lang="uk-UA" sz="3600"/>
              <a:t>Трішки про</a:t>
            </a:r>
            <a:r>
              <a:rPr lang="en-GB" sz="3600"/>
              <a:t> </a:t>
            </a:r>
            <a:r>
              <a:rPr lang="uk-UA" sz="3600"/>
              <a:t>команду 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A6730-C719-14F2-4234-2FF7459C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755"/>
            <a:ext cx="5109950" cy="1789207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Наєзжий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Іван (КМ-03)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Ковальчук Аліна (КМ-03)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2000" kern="10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Пономарьов 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Саша (КМ-03)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Сінельник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Гліб (КМ-03)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Мітченко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Антон (КМ-03)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5B802A-2C24-44B8-FD2D-D0CBF089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1" y="975815"/>
            <a:ext cx="2252172" cy="22164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667F5B-567C-65BB-82CE-E4AE1C4B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98" y="451042"/>
            <a:ext cx="2758711" cy="27411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4DF6E-74B9-2267-F82A-991C665A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103" y="975815"/>
            <a:ext cx="2036937" cy="17823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B2683C-B9CE-1265-E7FC-053A95C6C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360" y="2964166"/>
            <a:ext cx="2743200" cy="2743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8AECF3-941F-6563-9327-9BAE2C4A2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013" y="3962400"/>
            <a:ext cx="2081957" cy="20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9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692CA-BDF2-9EC4-3E32-DD296AA4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26" y="4511898"/>
            <a:ext cx="5843796" cy="16093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uk-UA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«кривавий»?</a:t>
            </a:r>
            <a:endParaRPr lang="uk-UA" sz="3800" dirty="0"/>
          </a:p>
        </p:txBody>
      </p:sp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C9334C7-E4D5-E286-88F2-C1E196A2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19" y="157316"/>
            <a:ext cx="11071123" cy="4273899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E236AD-06CB-8211-857B-35C43199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765" y="4708800"/>
            <a:ext cx="3703321" cy="1609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висували гіпотезу, що скоріш за все осінь буде найбільш зайнята пора року для поліції, через кількість інцидентів.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DD541BB-C27C-52C4-2AA5-D0DC07EA4445}"/>
              </a:ext>
            </a:extLst>
          </p:cNvPr>
          <p:cNvCxnSpPr/>
          <p:nvPr/>
        </p:nvCxnSpPr>
        <p:spPr>
          <a:xfrm>
            <a:off x="7521677" y="4665475"/>
            <a:ext cx="0" cy="169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7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ED2368-9D69-C768-4C15-7F5A97E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2" y="239055"/>
            <a:ext cx="4716533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7F482F-51F6-F4F5-00A8-43474B22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3" y="3563269"/>
            <a:ext cx="4716533" cy="32061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37E70BB-B3B0-BC42-FDC1-06D083B1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247" y="239055"/>
            <a:ext cx="4716534" cy="2760560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B1D11-1ECB-6997-06A8-566B3031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247" y="3625207"/>
            <a:ext cx="4716534" cy="3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Все времена года - фото и картинки: 66 штук">
            <a:extLst>
              <a:ext uri="{FF2B5EF4-FFF2-40B4-BE49-F238E27FC236}">
                <a16:creationId xmlns:a16="http://schemas.microsoft.com/office/drawing/2014/main" id="{F33DCE7F-4D2B-E23C-3746-164537143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Rectangle 718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C4EAE-064C-C7F0-7757-5DF2876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603" y="4183080"/>
            <a:ext cx="9530793" cy="1876828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Максимальна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інцидентів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відбувалася саме у 2016 році у період з 7го по 8й місяць і кількість випадків прирівнюється до 3000 інцидентів у місяць. Також ми бачимо, що кожного року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перестрілок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Тож наша теорія, що осінь найбільш кривава пора року, виявилась хибною, а насправді </a:t>
            </a:r>
            <a:r>
              <a:rPr lang="uk-UA" sz="16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найбільш кривавою порою є літо, </a:t>
            </a:r>
            <a:r>
              <a:rPr lang="uk-UA" sz="1600" i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 місяців – липень.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4" name="Oval 719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196" name="Oval 719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4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369AE-46F1-82E5-27DA-DEA78942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solidFill>
                  <a:schemeClr val="tx1"/>
                </a:solidFill>
              </a:rPr>
              <a:t>Висновки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EFC30-7A70-F1A0-1EFB-B2C13B146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2312311"/>
            <a:ext cx="3972222" cy="22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1E11-C871-3249-57D4-DF04273F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39" y="256150"/>
            <a:ext cx="5188624" cy="1831344"/>
          </a:xfrm>
        </p:spPr>
        <p:txBody>
          <a:bodyPr>
            <a:normAutofit/>
          </a:bodyPr>
          <a:lstStyle/>
          <a:p>
            <a:r>
              <a:rPr lang="ru-RU" sz="4800" dirty="0" err="1"/>
              <a:t>Результати</a:t>
            </a:r>
            <a:r>
              <a:rPr lang="ru-RU" sz="4800" dirty="0"/>
              <a:t> </a:t>
            </a:r>
            <a:r>
              <a:rPr lang="ru-RU" sz="4800" dirty="0" err="1"/>
              <a:t>досл</a:t>
            </a:r>
            <a:r>
              <a:rPr lang="uk-UA" sz="4800" dirty="0" err="1"/>
              <a:t>іджень</a:t>
            </a:r>
            <a:endParaRPr lang="uk-UA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5A8E-7A61-3C74-BC48-F9743359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2343644"/>
            <a:ext cx="5475628" cy="382855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Невада – найбільш небезпечний штат за кількістю осіб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Іллінойс – найбільш небезпечний штат за кількістю інцидентів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Більшості випадків в центрі подій саме дорослі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неушкоджених виділяється область невідомих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Діти стають жертвами при використанні зброї частіше ніж здається на перший погляд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Кожного року кількість випадків стрільби 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300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Результати конкурсу, який відбувся 24 та 26 липня 2019 року у Головному  управлінні Держгеокадастру у Вінницькій області – Головне управління  Держгеокадастру у Вінницькій області">
            <a:extLst>
              <a:ext uri="{FF2B5EF4-FFF2-40B4-BE49-F238E27FC236}">
                <a16:creationId xmlns:a16="http://schemas.microsoft.com/office/drawing/2014/main" id="{2CDCE496-1FF6-E9D7-519E-CC479956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r="1604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03770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Rectangle 922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2" name="Rectangle 922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3" name="Rectangle 922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244" name="Group 922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9245" name="Rectangle 9232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46" name="Rectangle 9234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4225845"/>
            <a:ext cx="12192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0E202-B23A-913E-C6ED-0E9EA17E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59" y="4355692"/>
            <a:ext cx="105090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>
                <a:solidFill>
                  <a:schemeClr val="tx1"/>
                </a:solidFill>
              </a:rPr>
              <a:t>Дякуюмо за увагу.</a:t>
            </a:r>
          </a:p>
        </p:txBody>
      </p:sp>
      <p:pic>
        <p:nvPicPr>
          <p:cNvPr id="9218" name="Picture 2" descr="Конец | Пикабу">
            <a:extLst>
              <a:ext uri="{FF2B5EF4-FFF2-40B4-BE49-F238E27FC236}">
                <a16:creationId xmlns:a16="http://schemas.microsoft.com/office/drawing/2014/main" id="{B1A1BC2F-1F92-B5F9-C762-DA41CD29E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4" b="16121"/>
          <a:stretch/>
        </p:blipFill>
        <p:spPr bwMode="auto">
          <a:xfrm>
            <a:off x="20" y="10"/>
            <a:ext cx="12191980" cy="42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09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F553E-F6EB-0EE6-CA3D-D1D78D47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3752849"/>
            <a:ext cx="3737500" cy="2452687"/>
          </a:xfrm>
        </p:spPr>
        <p:txBody>
          <a:bodyPr anchor="ctr">
            <a:normAutofit/>
          </a:bodyPr>
          <a:lstStyle/>
          <a:p>
            <a:r>
              <a:rPr lang="uk-UA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Мотивація проведення дослідження: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FA839-5A68-EAA2-EEB4-9DCCD447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4047818"/>
            <a:ext cx="7485413" cy="2452687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Майбутня можливість дослідити випадки стрілянини в Україні, для їх запобігання. 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Огляд можливих наслідків та оцінка ризиків легалізації різних типів зброї.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найбільш безпечного та небезпечного штату для можливого майбутнього проживання в Америці.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Гарна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оціночка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/>
          </a:p>
        </p:txBody>
      </p:sp>
      <p:pic>
        <p:nvPicPr>
          <p:cNvPr id="2050" name="Picture 2" descr="Why You Shouldn't Worry about Motivation - Oxbridge Academy Blog">
            <a:extLst>
              <a:ext uri="{FF2B5EF4-FFF2-40B4-BE49-F238E27FC236}">
                <a16:creationId xmlns:a16="http://schemas.microsoft.com/office/drawing/2014/main" id="{3B5C0B65-A8B1-CF2E-4C95-497AB3A16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9" b="3347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8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1F524-AB24-84F2-2995-C763BA55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3" y="668594"/>
            <a:ext cx="5257800" cy="1258529"/>
          </a:xfrm>
        </p:spPr>
        <p:txBody>
          <a:bodyPr>
            <a:normAutofit fontScale="90000"/>
          </a:bodyPr>
          <a:lstStyle/>
          <a:p>
            <a:r>
              <a:rPr lang="uk-UA" dirty="0"/>
              <a:t>Дослідницькі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807C9-FC84-661C-06D8-DEB35EB2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4313316" cy="390858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Найнебезпечніший штат</a:t>
            </a:r>
            <a:r>
              <a:rPr lang="en-GB" sz="2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Кого більше арештовують, вбивають, калічать, та хто залишається неушкодженим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зайнятий для правоохоронних органів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4062C-476E-11C4-249F-A393AD2D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21" y="1833562"/>
            <a:ext cx="56388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B70AA15-E447-BB80-C86D-683BE65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3" y="1688630"/>
            <a:ext cx="5204216" cy="39031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C88A6-FB51-174F-7B17-47FDF6E5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1" y="293319"/>
            <a:ext cx="6765238" cy="1399479"/>
          </a:xfrm>
        </p:spPr>
        <p:txBody>
          <a:bodyPr anchor="t">
            <a:normAutofit fontScale="90000"/>
          </a:bodyPr>
          <a:lstStyle/>
          <a:p>
            <a:r>
              <a:rPr lang="uk-UA" sz="6000" dirty="0">
                <a:solidFill>
                  <a:schemeClr val="accent1">
                    <a:lumMod val="75000"/>
                  </a:schemeClr>
                </a:solidFill>
              </a:rPr>
              <a:t>Висунуті гіпотези</a:t>
            </a:r>
          </a:p>
        </p:txBody>
      </p:sp>
      <p:graphicFrame>
        <p:nvGraphicFramePr>
          <p:cNvPr id="27" name="Объект 2">
            <a:extLst>
              <a:ext uri="{FF2B5EF4-FFF2-40B4-BE49-F238E27FC236}">
                <a16:creationId xmlns:a16="http://schemas.microsoft.com/office/drawing/2014/main" id="{4D5D6500-3BC3-618C-A50F-D18CC588A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761917"/>
              </p:ext>
            </p:extLst>
          </p:nvPr>
        </p:nvGraphicFramePr>
        <p:xfrm>
          <a:off x="6536211" y="1179872"/>
          <a:ext cx="4627657" cy="4920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63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How much is a dataset worth? - Bennett Institute for Public Policy">
            <a:extLst>
              <a:ext uri="{FF2B5EF4-FFF2-40B4-BE49-F238E27FC236}">
                <a16:creationId xmlns:a16="http://schemas.microsoft.com/office/drawing/2014/main" id="{3E868B18-1B89-F081-895B-17285745F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878" b="627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700E4-B864-4D0F-51DD-FDCB7A6D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b="1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Про дата сет</a:t>
            </a:r>
            <a:endParaRPr lang="en-US" sz="74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0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0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S: 2 wounded, 1 has medical problem in Memphis mall shooting - The Week">
            <a:extLst>
              <a:ext uri="{FF2B5EF4-FFF2-40B4-BE49-F238E27FC236}">
                <a16:creationId xmlns:a16="http://schemas.microsoft.com/office/drawing/2014/main" id="{6D2CDFF4-D628-9AFE-77C8-22461609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30165" b="-1"/>
          <a:stretch/>
        </p:blipFill>
        <p:spPr bwMode="auto"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: Shape 410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96187-F310-9F01-B6C5-834CB8B4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437" y="2212258"/>
            <a:ext cx="5585944" cy="33036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Обраний </a:t>
            </a:r>
            <a:r>
              <a:rPr lang="uk-UA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відображає кількість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випадків насильства з використанням зброї з детальною інформацією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 CSV містить дані про всі зареєстровані випадки насильства з використанням зброї в США з січня 2013 року по березень 2018 року включно.</a:t>
            </a:r>
            <a:endParaRPr lang="uk-UA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solidFill>
                <a:srgbClr val="000000"/>
              </a:solidFill>
            </a:endParaRPr>
          </a:p>
        </p:txBody>
      </p:sp>
      <p:grpSp>
        <p:nvGrpSpPr>
          <p:cNvPr id="4114" name="Group 410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5" name="Oval 410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93090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DD2E1-D234-0733-914B-C770DB8B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952" y="2054504"/>
            <a:ext cx="4238453" cy="2743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b="1" dirty="0" err="1">
                <a:solidFill>
                  <a:schemeClr val="tx1"/>
                </a:solidFill>
                <a:effectLst/>
              </a:rPr>
              <a:t>Операції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які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було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виконано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для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очищення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і в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який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спосіб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As Work From Office Begins, Indian Employees Want to Change the Way Offices  Work">
            <a:extLst>
              <a:ext uri="{FF2B5EF4-FFF2-40B4-BE49-F238E27FC236}">
                <a16:creationId xmlns:a16="http://schemas.microsoft.com/office/drawing/2014/main" id="{82764B40-FC6C-3BCF-5806-589E7DCA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88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C721F-757A-37CF-2730-404BA878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421873" cy="1767141"/>
          </a:xfrm>
        </p:spPr>
        <p:txBody>
          <a:bodyPr>
            <a:normAutofit/>
          </a:bodyPr>
          <a:lstStyle/>
          <a:p>
            <a:pPr algn="r"/>
            <a:r>
              <a:rPr lang="uk-UA" sz="2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Перевірка даних на політику кодування + Переведення у інший тип даних.</a:t>
            </a:r>
            <a:endParaRPr lang="uk-UA" sz="26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B4C4F-0ACB-A203-F633-440C7137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0B20E-D15E-6649-1B95-00D0E7CB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3" y="449522"/>
            <a:ext cx="4482227" cy="31524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AA6210-91F0-6BF5-D8B5-449482BCA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879" y="449523"/>
            <a:ext cx="3990618" cy="310381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F00E417-FA13-26C5-8917-67471CC8AAD1}"/>
              </a:ext>
            </a:extLst>
          </p:cNvPr>
          <p:cNvCxnSpPr>
            <a:cxnSpLocks/>
          </p:cNvCxnSpPr>
          <p:nvPr/>
        </p:nvCxnSpPr>
        <p:spPr>
          <a:xfrm>
            <a:off x="6237585" y="379467"/>
            <a:ext cx="0" cy="311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68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384</TotalTime>
  <Words>606</Words>
  <Application>Microsoft Office PowerPoint</Application>
  <PresentationFormat>Широкоэкранный</PresentationFormat>
  <Paragraphs>71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Rockwell</vt:lpstr>
      <vt:lpstr>Rockwell Condensed</vt:lpstr>
      <vt:lpstr>Rockwell Extra Bold</vt:lpstr>
      <vt:lpstr>rubik</vt:lpstr>
      <vt:lpstr>Times New Roman</vt:lpstr>
      <vt:lpstr>Wingdings</vt:lpstr>
      <vt:lpstr>Дерево</vt:lpstr>
      <vt:lpstr>«Рішучі дії звучать голосніше за слова» – Крейг Робертс</vt:lpstr>
      <vt:lpstr>Трішки про команду 3</vt:lpstr>
      <vt:lpstr>Мотивація проведення дослідження:</vt:lpstr>
      <vt:lpstr>Дослідницькі питання</vt:lpstr>
      <vt:lpstr>Висунуті гіпотези</vt:lpstr>
      <vt:lpstr>Про дата сет</vt:lpstr>
      <vt:lpstr>Презентация PowerPoint</vt:lpstr>
      <vt:lpstr>Операції які було виконано для очищення даних і в який спосіб</vt:lpstr>
      <vt:lpstr>Перевірка даних на політику кодування + Переведення у інший тип даних.</vt:lpstr>
      <vt:lpstr>Обробка даних, приведення їх до більш практичної форми.</vt:lpstr>
      <vt:lpstr>Опис Полів</vt:lpstr>
      <vt:lpstr>Основні характеристики очищених даних:</vt:lpstr>
      <vt:lpstr>Результати дослідження</vt:lpstr>
      <vt:lpstr>Який самий небезпечний штат?</vt:lpstr>
      <vt:lpstr>Презентация PowerPoint</vt:lpstr>
      <vt:lpstr>Презентация PowerPoint</vt:lpstr>
      <vt:lpstr>Кого більше арештують, вбивають, калічать, та хто залишається неушкодженим?</vt:lpstr>
      <vt:lpstr>Кількість інцидентів у штатах по віковим групам.</vt:lpstr>
      <vt:lpstr>Гістограмма кількості поранених до їх віку </vt:lpstr>
      <vt:lpstr>Який місяць найбільш «кривавий»?</vt:lpstr>
      <vt:lpstr>Презентация PowerPoint</vt:lpstr>
      <vt:lpstr>Презентация PowerPoint</vt:lpstr>
      <vt:lpstr>Висновки</vt:lpstr>
      <vt:lpstr>Результати досліджень</vt:lpstr>
      <vt:lpstr>Дякуюмо за увагу.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«Рішучі дії звучать голосніше за слова» – Крейг Робертс</dc:title>
  <dc:creator>Askold Lipton</dc:creator>
  <cp:lastModifiedBy>User</cp:lastModifiedBy>
  <cp:revision>8</cp:revision>
  <dcterms:created xsi:type="dcterms:W3CDTF">2023-03-24T15:31:15Z</dcterms:created>
  <dcterms:modified xsi:type="dcterms:W3CDTF">2023-04-03T09:31:15Z</dcterms:modified>
</cp:coreProperties>
</file>